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56" r:id="rId3"/>
    <p:sldId id="313" r:id="rId4"/>
    <p:sldId id="348" r:id="rId5"/>
    <p:sldId id="349" r:id="rId6"/>
    <p:sldId id="314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8" r:id="rId19"/>
    <p:sldId id="329" r:id="rId20"/>
    <p:sldId id="341" r:id="rId21"/>
    <p:sldId id="351" r:id="rId22"/>
    <p:sldId id="352" r:id="rId23"/>
    <p:sldId id="344" r:id="rId24"/>
    <p:sldId id="345" r:id="rId25"/>
    <p:sldId id="340" r:id="rId26"/>
    <p:sldId id="339" r:id="rId27"/>
    <p:sldId id="343" r:id="rId28"/>
    <p:sldId id="346" r:id="rId29"/>
    <p:sldId id="342" r:id="rId30"/>
    <p:sldId id="347" r:id="rId31"/>
    <p:sldId id="350" r:id="rId32"/>
    <p:sldId id="334" r:id="rId33"/>
    <p:sldId id="335" r:id="rId34"/>
    <p:sldId id="336" r:id="rId35"/>
    <p:sldId id="33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13"/>
            <p14:sldId id="348"/>
            <p14:sldId id="349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28"/>
            <p14:sldId id="329"/>
            <p14:sldId id="341"/>
            <p14:sldId id="351"/>
            <p14:sldId id="352"/>
          </p14:sldIdLst>
        </p14:section>
        <p14:section name="Results" id="{D4222A22-1958-4A74-8E9D-59DE911015FA}">
          <p14:sldIdLst>
            <p14:sldId id="344"/>
            <p14:sldId id="345"/>
            <p14:sldId id="340"/>
            <p14:sldId id="339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D69C0B"/>
    <a:srgbClr val="AEE2F0"/>
    <a:srgbClr val="D1EFF7"/>
    <a:srgbClr val="98DAEC"/>
    <a:srgbClr val="42B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2" autoAdjust="0"/>
    <p:restoredTop sz="91187" autoAdjust="0"/>
  </p:normalViewPr>
  <p:slideViewPr>
    <p:cSldViewPr snapToGrid="0">
      <p:cViewPr>
        <p:scale>
          <a:sx n="75" d="100"/>
          <a:sy n="75" d="100"/>
        </p:scale>
        <p:origin x="1248" y="7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19/05/2020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</a:t>
            </a:r>
            <a:r>
              <a:rPr lang="en-GB" dirty="0" err="1"/>
              <a:t>preemptive</a:t>
            </a:r>
            <a:r>
              <a:rPr lang="en-GB" dirty="0"/>
              <a:t>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</a:t>
            </a:r>
            <a:r>
              <a:rPr lang="en-GB" dirty="0" err="1"/>
              <a:t>Preemptive</a:t>
            </a:r>
            <a:r>
              <a:rPr lang="en-GB" dirty="0"/>
              <a:t>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</a:t>
            </a:r>
            <a:r>
              <a:rPr lang="en-GB" dirty="0" err="1"/>
              <a:t>JLFP</a:t>
            </a:r>
            <a:r>
              <a:rPr lang="en-GB" dirty="0"/>
              <a:t>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370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53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 dirty="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 dirty="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59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520.png"/><Relationship Id="rId5" Type="http://schemas.openxmlformats.org/officeDocument/2006/relationships/image" Target="../media/image57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56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63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11" Type="http://schemas.openxmlformats.org/officeDocument/2006/relationships/image" Target="../media/image640.png"/><Relationship Id="rId5" Type="http://schemas.openxmlformats.org/officeDocument/2006/relationships/image" Target="../media/image61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56.png"/><Relationship Id="rId9" Type="http://schemas.openxmlformats.org/officeDocument/2006/relationships/image" Target="../media/image65.png"/><Relationship Id="rId14" Type="http://schemas.openxmlformats.org/officeDocument/2006/relationships/image" Target="../media/image5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21" Type="http://schemas.openxmlformats.org/officeDocument/2006/relationships/image" Target="../media/image210.png"/><Relationship Id="rId7" Type="http://schemas.openxmlformats.org/officeDocument/2006/relationships/image" Target="../media/image12.png"/><Relationship Id="rId12" Type="http://schemas.openxmlformats.org/officeDocument/2006/relationships/image" Target="../media/image130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18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BD6911-0E07-4542-BF05-F885B7816F28}"/>
              </a:ext>
            </a:extLst>
          </p:cNvPr>
          <p:cNvGrpSpPr/>
          <p:nvPr/>
        </p:nvGrpSpPr>
        <p:grpSpPr>
          <a:xfrm>
            <a:off x="4814931" y="3601613"/>
            <a:ext cx="2562139" cy="944302"/>
            <a:chOff x="4814931" y="3602034"/>
            <a:chExt cx="2562139" cy="944302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40D7EC06-78C5-4612-BDC9-60717D381D56}"/>
                </a:ext>
              </a:extLst>
            </p:cNvPr>
            <p:cNvSpPr txBox="1">
              <a:spLocks/>
            </p:cNvSpPr>
            <p:nvPr/>
          </p:nvSpPr>
          <p:spPr>
            <a:xfrm>
              <a:off x="4814931" y="3602034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Geoffrey </a:t>
              </a:r>
              <a:r>
                <a:rPr lang="en-GB" dirty="0" err="1"/>
                <a:t>Nelissen</a:t>
              </a:r>
              <a:endParaRPr lang="en-GB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72CECE-8321-4D9D-96C7-A76020EC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40031" y="4088536"/>
              <a:ext cx="911937" cy="457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32F69-5F5D-4DF6-B9BE-C93AA39235F3}"/>
              </a:ext>
            </a:extLst>
          </p:cNvPr>
          <p:cNvGrpSpPr/>
          <p:nvPr/>
        </p:nvGrpSpPr>
        <p:grpSpPr>
          <a:xfrm>
            <a:off x="8503466" y="3601613"/>
            <a:ext cx="2562139" cy="944302"/>
            <a:chOff x="7275102" y="3601191"/>
            <a:chExt cx="2562139" cy="944302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5484DE7-4255-4220-AEE5-E46B6C12CE63}"/>
                </a:ext>
              </a:extLst>
            </p:cNvPr>
            <p:cNvSpPr txBox="1">
              <a:spLocks/>
            </p:cNvSpPr>
            <p:nvPr/>
          </p:nvSpPr>
          <p:spPr>
            <a:xfrm>
              <a:off x="727510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Mitra Nasri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3B7D57-DD64-4FA1-8FB9-5A86AE46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0202" y="4087693"/>
              <a:ext cx="911937" cy="457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u="sng" dirty="0"/>
                <a:t>Joan Marcè i Igual</a:t>
              </a:r>
              <a:endParaRPr lang="en-GB" u="sng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244A1-FCE1-4545-9885-7BE4FD4BA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518715-9E1F-4E3C-8307-FAA63784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BE75-4890-4E9C-B99F-CDE75D2B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Introduced in the context of high-performance computing</a:t>
            </a:r>
            <a:r>
              <a:rPr lang="en-GB" baseline="30000" noProof="0" dirty="0"/>
              <a:t>[1]</a:t>
            </a:r>
          </a:p>
          <a:p>
            <a:r>
              <a:rPr lang="en-GB" noProof="0" dirty="0"/>
              <a:t>In real-time:</a:t>
            </a:r>
          </a:p>
          <a:p>
            <a:pPr lvl="1"/>
            <a:r>
              <a:rPr lang="en-GB" noProof="0" dirty="0"/>
              <a:t>We know that JLFP scheduler is not predictable/sustainable</a:t>
            </a:r>
            <a:r>
              <a:rPr lang="en-GB" baseline="30000" noProof="0" dirty="0"/>
              <a:t>[2]</a:t>
            </a:r>
          </a:p>
          <a:p>
            <a:pPr lvl="1"/>
            <a:r>
              <a:rPr lang="en-GB" noProof="0" dirty="0"/>
              <a:t>Most of the work is focused in fully-preemptive solutions:</a:t>
            </a:r>
          </a:p>
          <a:p>
            <a:pPr lvl="2"/>
            <a:r>
              <a:rPr lang="en-GB" noProof="0" dirty="0"/>
              <a:t>Optimal scheduler for rigid gang (DP-Fair)</a:t>
            </a:r>
            <a:r>
              <a:rPr lang="en-GB" baseline="30000" noProof="0" dirty="0"/>
              <a:t>[3]</a:t>
            </a:r>
          </a:p>
          <a:p>
            <a:pPr lvl="2"/>
            <a:r>
              <a:rPr lang="en-GB" noProof="0" dirty="0"/>
              <a:t>Moldable scheduler</a:t>
            </a:r>
            <a:r>
              <a:rPr lang="en-GB" baseline="30000" noProof="0" dirty="0"/>
              <a:t>[4]</a:t>
            </a:r>
          </a:p>
          <a:p>
            <a:pPr lvl="1"/>
            <a:r>
              <a:rPr lang="en-GB" noProof="0" dirty="0">
                <a:solidFill>
                  <a:schemeClr val="accent2">
                    <a:lumMod val="75000"/>
                  </a:schemeClr>
                </a:solidFill>
              </a:rPr>
              <a:t>Bundled scheduling</a:t>
            </a:r>
            <a:r>
              <a:rPr lang="en-GB" baseline="30000" noProof="0" dirty="0"/>
              <a:t>[5]</a:t>
            </a:r>
          </a:p>
          <a:p>
            <a:pPr lvl="2"/>
            <a:r>
              <a:rPr lang="en-GB" noProof="0" dirty="0"/>
              <a:t>Tasks with precedence constraints modelled as a succession of bundles</a:t>
            </a:r>
          </a:p>
          <a:p>
            <a:pPr lvl="2"/>
            <a:r>
              <a:rPr lang="en-GB" noProof="0" dirty="0"/>
              <a:t>Our limited-preemptive definition comes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70201" y="6509688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[2]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204139" y="6231435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</a:t>
            </a:r>
            <a:r>
              <a:rPr lang="en-150" dirty="0"/>
              <a:t>3</a:t>
            </a:r>
            <a:r>
              <a:rPr lang="en-GB" dirty="0"/>
              <a:t>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204139" y="6505185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8076" y="623022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[4]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19481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2" y="1597572"/>
            <a:ext cx="11208316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multiple rigid blocks with dependencies</a:t>
            </a:r>
          </a:p>
          <a:p>
            <a:r>
              <a:rPr lang="en-GB" noProof="0" dirty="0"/>
              <a:t>Limited-Preemptive tries to schedule these blocks in a moldable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4409090" y="567867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g</a:t>
            </a:r>
            <a:r>
              <a:rPr lang="en-GB" dirty="0"/>
              <a:t>i</a:t>
            </a:r>
            <a:r>
              <a:rPr lang="en-150" dirty="0"/>
              <a:t>d 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 dirty="0"/>
              <a:t>u</a:t>
            </a:r>
            <a:r>
              <a:rPr lang="en-GB" dirty="0"/>
              <a:t>n</a:t>
            </a:r>
            <a:r>
              <a:rPr lang="en-150" dirty="0"/>
              <a:t>d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o</a:t>
            </a:r>
            <a:r>
              <a:rPr lang="en-GB" dirty="0"/>
              <a:t>d</a:t>
            </a:r>
            <a:r>
              <a:rPr lang="en-150" dirty="0"/>
              <a:t>e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t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-Preemptive scheduling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analysis for limited-preemptive moldable gang tasks</a:t>
            </a:r>
          </a:p>
          <a:p>
            <a:r>
              <a:rPr lang="en-GB" noProof="0" dirty="0"/>
              <a:t>Propose a new scheduling algorithm to improve the schedulability of limited-preemptive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Job-Level Fixed Priority Scheduler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5"/>
            <a:ext cx="10515600" cy="2113806"/>
          </a:xfrm>
        </p:spPr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r>
              <a:rPr lang="en-GB" noProof="0" dirty="0"/>
              <a:t>All the predecessors of a job must have finished before it can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9C5991-21F1-4A12-A760-2F1D6DEAD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29000"/>
                <a:ext cx="10515600" cy="609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A6D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Assigns maximum cores available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9C5991-21F1-4A12-A760-2F1D6DEA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515600" cy="609402"/>
              </a:xfrm>
              <a:prstGeom prst="rect">
                <a:avLst/>
              </a:prstGeom>
              <a:blipFill>
                <a:blip r:embed="rId3"/>
                <a:stretch>
                  <a:fillRect l="-1043" t="-12121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in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 dirty="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task sets</a:t>
            </a:r>
          </a:p>
          <a:p>
            <a:r>
              <a:rPr lang="en-GB" dirty="0"/>
              <a:t>Make sure that they are schedulable without execution time variation </a:t>
            </a:r>
            <a:r>
              <a:rPr lang="en-GB"/>
              <a:t>nor jitter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AD5B09-65E4-41AA-A7DB-6B3A85A5B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D92D1EF-26EF-4483-9F08-1385B5230B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F219-9A8B-48F2-8F6A-E3709C45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86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</a:t>
            </a:r>
            <a:r>
              <a:rPr lang="en-GB" dirty="0" err="1"/>
              <a:t>JLFP</a:t>
            </a:r>
            <a:r>
              <a:rPr lang="en-GB" dirty="0"/>
              <a:t>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30" y="1595438"/>
            <a:ext cx="5502140" cy="4481512"/>
          </a:xfrm>
        </p:spPr>
      </p:pic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1379914"/>
            <a:ext cx="5772944" cy="4702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TODO</a:t>
            </a:r>
            <a:r>
              <a:rPr lang="en-GB" dirty="0">
                <a:solidFill>
                  <a:srgbClr val="FF0000"/>
                </a:solidFill>
              </a:rPr>
              <a:t>: Change this image for the new one</a:t>
            </a:r>
          </a:p>
        </p:txBody>
      </p:sp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4433737" y="1792459"/>
            <a:ext cx="2915192" cy="1395279"/>
            <a:chOff x="4543699" y="1910174"/>
            <a:chExt cx="2915192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543699" y="1910174"/>
              <a:ext cx="2915192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67827" y="3490820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5"/>
            <a:ext cx="5772944" cy="4702081"/>
          </a:xfr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J</a:t>
            </a:r>
            <a:r>
              <a:rPr lang="en-GB" dirty="0"/>
              <a:t>L</a:t>
            </a:r>
            <a:r>
              <a:rPr lang="en-150" dirty="0"/>
              <a:t>F</a:t>
            </a:r>
            <a:r>
              <a:rPr lang="en-GB" dirty="0"/>
              <a:t>P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LPMRGS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 dirty="0"/>
          </a:p>
          <a:p>
            <a:r>
              <a:rPr lang="en-150" dirty="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3831A1-01C5-4488-962B-07B008B9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 a technique that allows aggregating “similar” schedules while searching for all possible schedules</a:t>
            </a:r>
          </a:p>
          <a:p>
            <a:r>
              <a:rPr lang="en-GB" dirty="0"/>
              <a:t>Models scheduler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7" name="Picture 6" descr="A picture containing dark, light, lit, sitting&#10;&#10;Description automatically generated">
            <a:extLst>
              <a:ext uri="{FF2B5EF4-FFF2-40B4-BE49-F238E27FC236}">
                <a16:creationId xmlns:a16="http://schemas.microsoft.com/office/drawing/2014/main" id="{1300AC75-C9F3-4402-8190-EAFC1651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06996"/>
            <a:ext cx="5181600" cy="2344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590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dirty="0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2414D-FCA4-430E-A634-7605D63A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1903</Words>
  <Application>Microsoft Office PowerPoint</Application>
  <PresentationFormat>Widescreen</PresentationFormat>
  <Paragraphs>618</Paragraphs>
  <Slides>34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Scheduling Analysis </vt:lpstr>
      <vt:lpstr>Scheduling analysis state of the art </vt:lpstr>
      <vt:lpstr>Schedule abstraction graph</vt:lpstr>
      <vt:lpstr>How does SAG work?</vt:lpstr>
      <vt:lpstr>What is gang?</vt:lpstr>
      <vt:lpstr>Why gang?</vt:lpstr>
      <vt:lpstr>Why gang?</vt:lpstr>
      <vt:lpstr>Types of gang</vt:lpstr>
      <vt:lpstr>Types of gang</vt:lpstr>
      <vt:lpstr>Types of gang</vt:lpstr>
      <vt:lpstr>Previous work</vt:lpstr>
      <vt:lpstr>Summarizing</vt:lpstr>
      <vt:lpstr>Summarizing</vt:lpstr>
      <vt:lpstr>Our work</vt:lpstr>
      <vt:lpstr>Project goals</vt:lpstr>
      <vt:lpstr>Job-Level Fixed Priority Scheduler for Gang</vt:lpstr>
      <vt:lpstr>Difficulties related to SAG</vt:lpstr>
      <vt:lpstr>SAG analysis changes in gang</vt:lpstr>
      <vt:lpstr>SAG evaluation</vt:lpstr>
      <vt:lpstr>Issues encountered</vt:lpstr>
      <vt:lpstr>Results</vt:lpstr>
      <vt:lpstr>Results method</vt:lpstr>
      <vt:lpstr>Results</vt:lpstr>
      <vt:lpstr>Why these results?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New Scheduler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4</cp:revision>
  <dcterms:created xsi:type="dcterms:W3CDTF">2020-05-19T11:12:13Z</dcterms:created>
  <dcterms:modified xsi:type="dcterms:W3CDTF">2020-05-19T11:30:22Z</dcterms:modified>
</cp:coreProperties>
</file>